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0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shakespeare-online.com/plays/lear_2_3.html" TargetMode="External"/><Relationship Id="rId18" Type="http://schemas.openxmlformats.org/officeDocument/2006/relationships/hyperlink" Target="http://www.shakespeare-online.com/plays/romeo_1_3.html" TargetMode="External"/><Relationship Id="rId26" Type="http://schemas.openxmlformats.org/officeDocument/2006/relationships/hyperlink" Target="http://www.shakespeare-online.com/plays/LLL_3_1.html" TargetMode="External"/><Relationship Id="rId39" Type="http://schemas.openxmlformats.org/officeDocument/2006/relationships/hyperlink" Target="http://www.shakespeare-online.com/plays/tandc_3_3.html" TargetMode="External"/><Relationship Id="rId21" Type="http://schemas.openxmlformats.org/officeDocument/2006/relationships/hyperlink" Target="http://www.shakespeare-online.com/plays/macbeth_3_1.html" TargetMode="External"/><Relationship Id="rId34" Type="http://schemas.openxmlformats.org/officeDocument/2006/relationships/hyperlink" Target="http://www.shakespeare-online.com/plays/aw_5_3.html" TargetMode="External"/><Relationship Id="rId42" Type="http://schemas.openxmlformats.org/officeDocument/2006/relationships/hyperlink" Target="http://www.shakespeare-online.com/plays/merry_2_1.html" TargetMode="External"/><Relationship Id="rId47" Type="http://schemas.openxmlformats.org/officeDocument/2006/relationships/hyperlink" Target="http://www.shakespeare-online.com/plays/othello_1_3.html" TargetMode="External"/><Relationship Id="rId50" Type="http://schemas.openxmlformats.org/officeDocument/2006/relationships/hyperlink" Target="http://www.shakespeare-online.com/plays/2kh4_5_2.html" TargetMode="External"/><Relationship Id="rId55" Type="http://schemas.openxmlformats.org/officeDocument/2006/relationships/hyperlink" Target="http://www.shakespeare-online.com/plays/corio_4_1.html" TargetMode="External"/><Relationship Id="rId63" Type="http://schemas.openxmlformats.org/officeDocument/2006/relationships/hyperlink" Target="http://www.shakespeare-online.com/plays/mids_3_1.html" TargetMode="External"/><Relationship Id="rId68" Type="http://schemas.openxmlformats.org/officeDocument/2006/relationships/hyperlink" Target="http://www.shakespeare-online.com/plays/3kh6_2_3.html" TargetMode="External"/><Relationship Id="rId76" Type="http://schemas.openxmlformats.org/officeDocument/2006/relationships/hyperlink" Target="http://www.shakespeare-online.com/plays/2kh6_3_1.html" TargetMode="External"/><Relationship Id="rId84" Type="http://schemas.openxmlformats.org/officeDocument/2006/relationships/hyperlink" Target="http://www.shakespeare-online.com/plays/othello_3_3.html" TargetMode="External"/><Relationship Id="rId89" Type="http://schemas.openxmlformats.org/officeDocument/2006/relationships/hyperlink" Target="http://www.shakespeare-online.com/plays/3kh6_1_1.html" TargetMode="External"/><Relationship Id="rId7" Type="http://schemas.openxmlformats.org/officeDocument/2006/relationships/hyperlink" Target="http://www.shakespeare-online.com/plays/macbeth_1_7.html" TargetMode="External"/><Relationship Id="rId71" Type="http://schemas.openxmlformats.org/officeDocument/2006/relationships/hyperlink" Target="http://www.shakespeare-online.com/plays/taming_3_1.html" TargetMode="External"/><Relationship Id="rId2" Type="http://schemas.openxmlformats.org/officeDocument/2006/relationships/hyperlink" Target="http://www.shakespeare-online.com/plays/LLL_1_1.html" TargetMode="External"/><Relationship Id="rId16" Type="http://schemas.openxmlformats.org/officeDocument/2006/relationships/hyperlink" Target="http://www.shakespeare-online.com/plays/3kh6_1_4.html" TargetMode="External"/><Relationship Id="rId29" Type="http://schemas.openxmlformats.org/officeDocument/2006/relationships/hyperlink" Target="http://www.shakespeare-online.com/plays/2kh4_3_1.html" TargetMode="External"/><Relationship Id="rId11" Type="http://schemas.openxmlformats.org/officeDocument/2006/relationships/hyperlink" Target="http://www.shakespeare-online.com/plays/hamlet_1_3.html" TargetMode="External"/><Relationship Id="rId24" Type="http://schemas.openxmlformats.org/officeDocument/2006/relationships/hyperlink" Target="http://www.shakespeare-online.com/plays/LLL_5_2.html" TargetMode="External"/><Relationship Id="rId32" Type="http://schemas.openxmlformats.org/officeDocument/2006/relationships/hyperlink" Target="http://www.shakespeare-online.com/plays/1kh4_3_3.html" TargetMode="External"/><Relationship Id="rId37" Type="http://schemas.openxmlformats.org/officeDocument/2006/relationships/hyperlink" Target="http://www.shakespeare-online.com/plays/tandc_1_3.html" TargetMode="External"/><Relationship Id="rId40" Type="http://schemas.openxmlformats.org/officeDocument/2006/relationships/hyperlink" Target="http://www.shakespeare-online.com/plays/merry_3_3.html" TargetMode="External"/><Relationship Id="rId45" Type="http://schemas.openxmlformats.org/officeDocument/2006/relationships/hyperlink" Target="http://www.shakespeare-online.com/plays/comedy_5_1.html" TargetMode="External"/><Relationship Id="rId53" Type="http://schemas.openxmlformats.org/officeDocument/2006/relationships/hyperlink" Target="http://www.shakespeare-online.com/plays/asu_3_4.html" TargetMode="External"/><Relationship Id="rId58" Type="http://schemas.openxmlformats.org/officeDocument/2006/relationships/hyperlink" Target="http://www.shakespeare-online.com/plays/twn_4_2.html" TargetMode="External"/><Relationship Id="rId66" Type="http://schemas.openxmlformats.org/officeDocument/2006/relationships/hyperlink" Target="http://www.shakespeare-online.com/plays/richardiii_1_2.html" TargetMode="External"/><Relationship Id="rId74" Type="http://schemas.openxmlformats.org/officeDocument/2006/relationships/hyperlink" Target="http://www.shakespeare-online.com/plays/aw_1_1.html" TargetMode="External"/><Relationship Id="rId79" Type="http://schemas.openxmlformats.org/officeDocument/2006/relationships/hyperlink" Target="http://www.shakespeare-online.com/plays/2kh6_5_2.html" TargetMode="External"/><Relationship Id="rId87" Type="http://schemas.openxmlformats.org/officeDocument/2006/relationships/hyperlink" Target="http://www.shakespeare-online.com/plays/titus_3_1.html" TargetMode="External"/><Relationship Id="rId5" Type="http://schemas.openxmlformats.org/officeDocument/2006/relationships/hyperlink" Target="http://www.shakespeare-online.com/plays/kingjohn_5_1.html" TargetMode="External"/><Relationship Id="rId61" Type="http://schemas.openxmlformats.org/officeDocument/2006/relationships/hyperlink" Target="http://www.shakespeare-online.com/plays/asu_1_2.html" TargetMode="External"/><Relationship Id="rId82" Type="http://schemas.openxmlformats.org/officeDocument/2006/relationships/hyperlink" Target="http://www.shakespeare-online.com/plays/hamlet_1_4.html" TargetMode="External"/><Relationship Id="rId90" Type="http://schemas.openxmlformats.org/officeDocument/2006/relationships/hyperlink" Target="http://www.shakespeare-online.com/plays/measure_2_2.html" TargetMode="External"/><Relationship Id="rId19" Type="http://schemas.openxmlformats.org/officeDocument/2006/relationships/hyperlink" Target="http://www.shakespeare-online.com/plays/timon_2_2.html" TargetMode="External"/><Relationship Id="rId14" Type="http://schemas.openxmlformats.org/officeDocument/2006/relationships/hyperlink" Target="http://www.shakespeare-online.com/plays/titus_2_3.html" TargetMode="External"/><Relationship Id="rId22" Type="http://schemas.openxmlformats.org/officeDocument/2006/relationships/hyperlink" Target="http://www.shakespeare-online.com/plays/kingjohn_3_1.html" TargetMode="External"/><Relationship Id="rId27" Type="http://schemas.openxmlformats.org/officeDocument/2006/relationships/hyperlink" Target="http://www.shakespeare-online.com/plays/3kh6_3_3.html" TargetMode="External"/><Relationship Id="rId30" Type="http://schemas.openxmlformats.org/officeDocument/2006/relationships/hyperlink" Target="http://www.shakespeare-online.com/plays/titus_1_1.html" TargetMode="External"/><Relationship Id="rId35" Type="http://schemas.openxmlformats.org/officeDocument/2006/relationships/hyperlink" Target="http://www.shakespeare-online.com/plays/lear_4_3.html" TargetMode="External"/><Relationship Id="rId43" Type="http://schemas.openxmlformats.org/officeDocument/2006/relationships/hyperlink" Target="http://www.shakespeare-online.com/plays/LLL_5_1.html" TargetMode="External"/><Relationship Id="rId48" Type="http://schemas.openxmlformats.org/officeDocument/2006/relationships/hyperlink" Target="http://www.shakespeare-online.com/plays/twn_3_4.html" TargetMode="External"/><Relationship Id="rId56" Type="http://schemas.openxmlformats.org/officeDocument/2006/relationships/hyperlink" Target="http://www.shakespeare-online.com/plays/antony_1_2.html" TargetMode="External"/><Relationship Id="rId64" Type="http://schemas.openxmlformats.org/officeDocument/2006/relationships/hyperlink" Target="http://www.shakespeare-online.com/plays/cymbel_4_2.html" TargetMode="External"/><Relationship Id="rId69" Type="http://schemas.openxmlformats.org/officeDocument/2006/relationships/hyperlink" Target="http://www.shakespeare-online.com/plays/hamlet_2_1.html" TargetMode="External"/><Relationship Id="rId77" Type="http://schemas.openxmlformats.org/officeDocument/2006/relationships/hyperlink" Target="http://www.shakespeare-online.com/plays/kingjohn_4_3.html" TargetMode="External"/><Relationship Id="rId8" Type="http://schemas.openxmlformats.org/officeDocument/2006/relationships/hyperlink" Target="http://www.shakespeare-online.com/plays/1kh4_2_4.html" TargetMode="External"/><Relationship Id="rId51" Type="http://schemas.openxmlformats.org/officeDocument/2006/relationships/hyperlink" Target="http://www.shakespeare-online.com/plays/kingjohn_2_1.html" TargetMode="External"/><Relationship Id="rId72" Type="http://schemas.openxmlformats.org/officeDocument/2006/relationships/hyperlink" Target="http://www.shakespeare-online.com/plays/1kh6_3_1.html" TargetMode="External"/><Relationship Id="rId80" Type="http://schemas.openxmlformats.org/officeDocument/2006/relationships/hyperlink" Target="http://www.shakespeare-online.com/plays/1kh4_2_3.html" TargetMode="External"/><Relationship Id="rId85" Type="http://schemas.openxmlformats.org/officeDocument/2006/relationships/hyperlink" Target="http://www.shakespeare-online.com/plays/taming_1_1.html" TargetMode="External"/><Relationship Id="rId3" Type="http://schemas.openxmlformats.org/officeDocument/2006/relationships/hyperlink" Target="http://www.shakespeare-online.com/plays/richardii_1_1.html" TargetMode="External"/><Relationship Id="rId12" Type="http://schemas.openxmlformats.org/officeDocument/2006/relationships/hyperlink" Target="http://www.shakespeare-online.com/plays/corio_4_4.html" TargetMode="External"/><Relationship Id="rId17" Type="http://schemas.openxmlformats.org/officeDocument/2006/relationships/hyperlink" Target="http://www.shakespeare-online.com/plays/2kh4_3_2.html" TargetMode="External"/><Relationship Id="rId25" Type="http://schemas.openxmlformats.org/officeDocument/2006/relationships/hyperlink" Target="http://www.shakespeare-online.com/plays/titus_5_3.html" TargetMode="External"/><Relationship Id="rId33" Type="http://schemas.openxmlformats.org/officeDocument/2006/relationships/hyperlink" Target="http://www.shakespeare-online.com/plays/lear_2_2.html" TargetMode="External"/><Relationship Id="rId38" Type="http://schemas.openxmlformats.org/officeDocument/2006/relationships/hyperlink" Target="http://www.shakespeare-online.com/plays/mids_3_2.html" TargetMode="External"/><Relationship Id="rId46" Type="http://schemas.openxmlformats.org/officeDocument/2006/relationships/hyperlink" Target="http://www.shakespeare-online.com/plays/merchant_3_2.html" TargetMode="External"/><Relationship Id="rId59" Type="http://schemas.openxmlformats.org/officeDocument/2006/relationships/hyperlink" Target="http://www.shakespeare-online.com/plays/LLL_2_1.html" TargetMode="External"/><Relationship Id="rId67" Type="http://schemas.openxmlformats.org/officeDocument/2006/relationships/hyperlink" Target="http://www.shakespeare-online.com/plays/LLL_4_3.html" TargetMode="External"/><Relationship Id="rId20" Type="http://schemas.openxmlformats.org/officeDocument/2006/relationships/hyperlink" Target="http://www.shakespeare-online.com/plays/asu_2_3.html" TargetMode="External"/><Relationship Id="rId41" Type="http://schemas.openxmlformats.org/officeDocument/2006/relationships/hyperlink" Target="http://www.shakespeare-online.com/plays/lear_5_3.html" TargetMode="External"/><Relationship Id="rId54" Type="http://schemas.openxmlformats.org/officeDocument/2006/relationships/hyperlink" Target="http://www.shakespeare-online.com/plays/merchant_1_1.html" TargetMode="External"/><Relationship Id="rId62" Type="http://schemas.openxmlformats.org/officeDocument/2006/relationships/hyperlink" Target="http://www.shakespeare-online.com/plays/two_1_1.html" TargetMode="External"/><Relationship Id="rId70" Type="http://schemas.openxmlformats.org/officeDocument/2006/relationships/hyperlink" Target="http://www.shakespeare-online.com/plays/hamlet_3_4.html" TargetMode="External"/><Relationship Id="rId75" Type="http://schemas.openxmlformats.org/officeDocument/2006/relationships/hyperlink" Target="http://www.shakespeare-online.com/plays/hamlet_5_1.html" TargetMode="External"/><Relationship Id="rId83" Type="http://schemas.openxmlformats.org/officeDocument/2006/relationships/hyperlink" Target="http://www.shakespeare-online.com/plays/2kh6_2_1.html" TargetMode="External"/><Relationship Id="rId88" Type="http://schemas.openxmlformats.org/officeDocument/2006/relationships/hyperlink" Target="http://www.shakespeare-online.com/plays/2kh6_3_2.html" TargetMode="External"/><Relationship Id="rId91" Type="http://schemas.openxmlformats.org/officeDocument/2006/relationships/hyperlink" Target="http://www.shakespeare-online.com/plays/2kh6_1_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hakespeare-online.com/plays/2kh6_4_1.html" TargetMode="External"/><Relationship Id="rId15" Type="http://schemas.openxmlformats.org/officeDocument/2006/relationships/hyperlink" Target="http://www.shakespeare-online.com/plays/hamlet_4_5.html" TargetMode="External"/><Relationship Id="rId23" Type="http://schemas.openxmlformats.org/officeDocument/2006/relationships/hyperlink" Target="http://www.shakespeare-online.com/plays/merchant_1_3.html" TargetMode="External"/><Relationship Id="rId28" Type="http://schemas.openxmlformats.org/officeDocument/2006/relationships/hyperlink" Target="http://www.shakespeare-online.com/plays/henryv_4_1.html" TargetMode="External"/><Relationship Id="rId36" Type="http://schemas.openxmlformats.org/officeDocument/2006/relationships/hyperlink" Target="http://www.shakespeare-online.com/plays/hamlet_4_4.html" TargetMode="External"/><Relationship Id="rId49" Type="http://schemas.openxmlformats.org/officeDocument/2006/relationships/hyperlink" Target="http://www.shakespeare-online.com/plays/macbeth_1_5.html" TargetMode="External"/><Relationship Id="rId57" Type="http://schemas.openxmlformats.org/officeDocument/2006/relationships/hyperlink" Target="http://www.shakespeare-online.com/plays/1kh4_5_4.html" TargetMode="External"/><Relationship Id="rId10" Type="http://schemas.openxmlformats.org/officeDocument/2006/relationships/hyperlink" Target="http://www.shakespeare-online.com/plays/mids_2_1.html" TargetMode="External"/><Relationship Id="rId31" Type="http://schemas.openxmlformats.org/officeDocument/2006/relationships/hyperlink" Target="http://www.shakespeare-online.com/plays/macbeth_2_2.html" TargetMode="External"/><Relationship Id="rId44" Type="http://schemas.openxmlformats.org/officeDocument/2006/relationships/hyperlink" Target="http://www.shakespeare-online.com/plays/1kh6_5_4.html" TargetMode="External"/><Relationship Id="rId52" Type="http://schemas.openxmlformats.org/officeDocument/2006/relationships/hyperlink" Target="http://www.shakespeare-online.com/plays/twn_1_5.html" TargetMode="External"/><Relationship Id="rId60" Type="http://schemas.openxmlformats.org/officeDocument/2006/relationships/hyperlink" Target="http://www.shakespeare-online.com/plays/julius_1_2.html" TargetMode="External"/><Relationship Id="rId65" Type="http://schemas.openxmlformats.org/officeDocument/2006/relationships/hyperlink" Target="http://www.shakespeare-online.com/plays/much_2_1.html" TargetMode="External"/><Relationship Id="rId73" Type="http://schemas.openxmlformats.org/officeDocument/2006/relationships/hyperlink" Target="http://www.shakespeare-online.com/plays/asu_2_7.html" TargetMode="External"/><Relationship Id="rId78" Type="http://schemas.openxmlformats.org/officeDocument/2006/relationships/hyperlink" Target="http://www.shakespeare-online.com/plays/antony_1_1.html" TargetMode="External"/><Relationship Id="rId81" Type="http://schemas.openxmlformats.org/officeDocument/2006/relationships/hyperlink" Target="http://www.shakespeare-online.com/plays/antony_2_5.html" TargetMode="External"/><Relationship Id="rId86" Type="http://schemas.openxmlformats.org/officeDocument/2006/relationships/hyperlink" Target="http://www.shakespeare-online.com/plays/macbeth_3_4.html" TargetMode="External"/><Relationship Id="rId4" Type="http://schemas.openxmlformats.org/officeDocument/2006/relationships/hyperlink" Target="http://www.shakespeare-online.com/plays/henryv_1_1.html" TargetMode="External"/><Relationship Id="rId9" Type="http://schemas.openxmlformats.org/officeDocument/2006/relationships/hyperlink" Target="http://www.shakespeare-online.com/plays/mids_2_2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SbtkLA3Gr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43202"/>
            <a:ext cx="7772400" cy="2154050"/>
          </a:xfrm>
        </p:spPr>
        <p:txBody>
          <a:bodyPr/>
          <a:lstStyle/>
          <a:p>
            <a:r>
              <a:rPr lang="en-US" sz="6600" dirty="0" smtClean="0"/>
              <a:t>How do you feel about reading Shakespeare?</a:t>
            </a:r>
            <a:endParaRPr lang="en-US" sz="6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Warm Up: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852341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Shakespeare’s Language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735137"/>
            <a:ext cx="7558370" cy="4727015"/>
          </a:xfrm>
        </p:spPr>
        <p:txBody>
          <a:bodyPr>
            <a:normAutofit/>
          </a:bodyPr>
          <a:lstStyle/>
          <a:p>
            <a:r>
              <a:rPr lang="en-US" sz="3000" b="1" i="1" dirty="0"/>
              <a:t>Singular Pronouns</a:t>
            </a:r>
          </a:p>
          <a:p>
            <a:pPr lvl="1"/>
            <a:r>
              <a:rPr lang="en-US" dirty="0"/>
              <a:t>Thou - Subject: "Thou art my brother."</a:t>
            </a:r>
          </a:p>
          <a:p>
            <a:endParaRPr lang="en-US" dirty="0"/>
          </a:p>
          <a:p>
            <a:pPr lvl="1"/>
            <a:r>
              <a:rPr lang="en-US" dirty="0"/>
              <a:t>Thee - Object: "Come, let me clutch thee."</a:t>
            </a:r>
          </a:p>
          <a:p>
            <a:endParaRPr lang="en-US" dirty="0"/>
          </a:p>
          <a:p>
            <a:pPr lvl="1"/>
            <a:r>
              <a:rPr lang="en-US" dirty="0"/>
              <a:t>Thy - Possessive Adjective: "What is thy name?"</a:t>
            </a:r>
          </a:p>
          <a:p>
            <a:endParaRPr lang="en-US" dirty="0"/>
          </a:p>
          <a:p>
            <a:pPr lvl="1"/>
            <a:r>
              <a:rPr lang="en-US" dirty="0" err="1"/>
              <a:t>Thine</a:t>
            </a:r>
            <a:r>
              <a:rPr lang="en-US" dirty="0"/>
              <a:t> - Possessive Noun: "To </a:t>
            </a:r>
            <a:r>
              <a:rPr lang="en-US" dirty="0" err="1"/>
              <a:t>thine</a:t>
            </a:r>
            <a:r>
              <a:rPr lang="en-US" dirty="0"/>
              <a:t> own self be true."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7960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funny verb endings…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i="1" dirty="0" err="1" smtClean="0"/>
              <a:t>st</a:t>
            </a:r>
            <a:r>
              <a:rPr lang="en-US" i="1" dirty="0" smtClean="0"/>
              <a:t> –</a:t>
            </a:r>
            <a:r>
              <a:rPr lang="en-US" i="1" dirty="0" err="1" smtClean="0"/>
              <a:t>est</a:t>
            </a:r>
            <a:r>
              <a:rPr lang="en-US" i="1" dirty="0" smtClean="0"/>
              <a:t> –t </a:t>
            </a:r>
          </a:p>
          <a:p>
            <a:pPr lvl="1"/>
            <a:r>
              <a:rPr lang="en-US" dirty="0" smtClean="0"/>
              <a:t>Used to show 2</a:t>
            </a:r>
            <a:r>
              <a:rPr lang="en-US" baseline="30000" dirty="0" smtClean="0"/>
              <a:t>nd</a:t>
            </a:r>
            <a:r>
              <a:rPr lang="en-US" dirty="0" smtClean="0"/>
              <a:t> person</a:t>
            </a:r>
          </a:p>
          <a:p>
            <a:pPr lvl="1"/>
            <a:r>
              <a:rPr lang="en-US" dirty="0" smtClean="0"/>
              <a:t>Talking to someone</a:t>
            </a:r>
          </a:p>
          <a:p>
            <a:pPr lvl="1"/>
            <a:r>
              <a:rPr lang="en-US" dirty="0" smtClean="0"/>
              <a:t>Thou hast to do </a:t>
            </a:r>
            <a:r>
              <a:rPr lang="en-US" dirty="0" err="1" smtClean="0"/>
              <a:t>thine</a:t>
            </a:r>
            <a:r>
              <a:rPr lang="en-US" dirty="0" smtClean="0"/>
              <a:t> schoolwork.</a:t>
            </a:r>
          </a:p>
          <a:p>
            <a:r>
              <a:rPr lang="en-US" i="1" dirty="0" smtClean="0"/>
              <a:t>-t, -</a:t>
            </a:r>
            <a:r>
              <a:rPr lang="en-US" i="1" dirty="0" err="1" smtClean="0"/>
              <a:t>th</a:t>
            </a:r>
            <a:r>
              <a:rPr lang="en-US" i="1" dirty="0" smtClean="0"/>
              <a:t>, -eth/ -s</a:t>
            </a:r>
          </a:p>
          <a:p>
            <a:pPr lvl="1"/>
            <a:r>
              <a:rPr lang="en-US" dirty="0" smtClean="0"/>
              <a:t>Used to show 3</a:t>
            </a:r>
            <a:r>
              <a:rPr lang="en-US" baseline="30000" dirty="0" smtClean="0"/>
              <a:t>rd</a:t>
            </a:r>
            <a:r>
              <a:rPr lang="en-US" dirty="0" smtClean="0"/>
              <a:t> person (closer to what we use now)</a:t>
            </a:r>
          </a:p>
          <a:p>
            <a:pPr lvl="1"/>
            <a:r>
              <a:rPr lang="en-US" dirty="0" smtClean="0"/>
              <a:t>Talking about someone</a:t>
            </a:r>
          </a:p>
          <a:p>
            <a:pPr lvl="1"/>
            <a:r>
              <a:rPr lang="en-US" dirty="0" smtClean="0"/>
              <a:t>She hath to do her homework.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880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inventor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4419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Shakespeare is credited with creating over 1700 of our common words</a:t>
            </a:r>
          </a:p>
          <a:p>
            <a:pPr lvl="1"/>
            <a:r>
              <a:rPr lang="en-US" sz="3600" dirty="0" smtClean="0"/>
              <a:t>Change the part of speech</a:t>
            </a:r>
          </a:p>
          <a:p>
            <a:pPr lvl="1"/>
            <a:r>
              <a:rPr lang="en-US" sz="3600" dirty="0" smtClean="0"/>
              <a:t>Combine words </a:t>
            </a:r>
          </a:p>
          <a:p>
            <a:pPr lvl="1"/>
            <a:r>
              <a:rPr lang="en-US" sz="3600" dirty="0" smtClean="0"/>
              <a:t>Adding prefixes or suffixes</a:t>
            </a:r>
          </a:p>
          <a:p>
            <a:pPr lvl="1"/>
            <a:r>
              <a:rPr lang="en-US" sz="3600" dirty="0" smtClean="0"/>
              <a:t>Making up wholly original words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13066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21500"/>
            <a:ext cx="9144000" cy="5909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academe	</a:t>
            </a:r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accused</a:t>
            </a:r>
            <a:r>
              <a:rPr lang="en-US" dirty="0">
                <a:hlinkClick r:id="rId3"/>
              </a:rPr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4"/>
              </a:rPr>
              <a:t>addiction</a:t>
            </a:r>
            <a:r>
              <a:rPr lang="en-US" dirty="0">
                <a:hlinkClick r:id="rId4"/>
              </a:rPr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9E8E5C"/>
                </a:solidFill>
              </a:rPr>
              <a:t>advertising</a:t>
            </a:r>
            <a:r>
              <a:rPr lang="en-US" dirty="0" smtClean="0"/>
              <a:t>           </a:t>
            </a:r>
            <a:r>
              <a:rPr lang="en-US" dirty="0" smtClean="0">
                <a:hlinkClick r:id="rId5"/>
              </a:rPr>
              <a:t>amazement</a:t>
            </a:r>
            <a:r>
              <a:rPr lang="en-US" dirty="0">
                <a:hlinkClick r:id="rId5"/>
              </a:rPr>
              <a:t>	</a:t>
            </a:r>
          </a:p>
          <a:p>
            <a:r>
              <a:rPr lang="en-US" dirty="0">
                <a:hlinkClick r:id="rId6"/>
              </a:rPr>
              <a:t>arouse	</a:t>
            </a:r>
            <a:r>
              <a:rPr lang="en-US" dirty="0" smtClean="0"/>
              <a:t>	</a:t>
            </a:r>
            <a:r>
              <a:rPr lang="en-US" dirty="0" smtClean="0">
                <a:hlinkClick r:id="rId7"/>
              </a:rPr>
              <a:t>assassination</a:t>
            </a:r>
            <a:r>
              <a:rPr lang="en-US" dirty="0">
                <a:hlinkClick r:id="rId7"/>
              </a:rPr>
              <a:t>	</a:t>
            </a:r>
            <a:r>
              <a:rPr lang="en-US" dirty="0">
                <a:hlinkClick r:id="rId8"/>
              </a:rPr>
              <a:t>backing	</a:t>
            </a:r>
            <a:r>
              <a:rPr lang="en-US" dirty="0" smtClean="0"/>
              <a:t>	</a:t>
            </a:r>
            <a:r>
              <a:rPr lang="en-US" dirty="0" smtClean="0">
                <a:hlinkClick r:id="rId6"/>
              </a:rPr>
              <a:t>bandit</a:t>
            </a:r>
            <a:r>
              <a:rPr lang="en-US" dirty="0">
                <a:hlinkClick r:id="rId6"/>
              </a:rPr>
              <a:t>	</a:t>
            </a:r>
            <a:r>
              <a:rPr lang="en-US" dirty="0" smtClean="0"/>
              <a:t>              </a:t>
            </a:r>
            <a:r>
              <a:rPr lang="en-US" dirty="0" smtClean="0">
                <a:hlinkClick r:id="rId9"/>
              </a:rPr>
              <a:t>bedroom</a:t>
            </a:r>
            <a:r>
              <a:rPr lang="en-US" dirty="0">
                <a:hlinkClick r:id="rId9"/>
              </a:rPr>
              <a:t>	</a:t>
            </a:r>
          </a:p>
          <a:p>
            <a:r>
              <a:rPr lang="en-US" dirty="0">
                <a:hlinkClick r:id="rId10"/>
              </a:rPr>
              <a:t>beached	</a:t>
            </a:r>
            <a:r>
              <a:rPr lang="en-US" dirty="0" smtClean="0"/>
              <a:t>	</a:t>
            </a:r>
            <a:r>
              <a:rPr lang="en-US" dirty="0" smtClean="0">
                <a:hlinkClick r:id="rId11"/>
              </a:rPr>
              <a:t>besmirch</a:t>
            </a:r>
            <a:r>
              <a:rPr lang="en-US" dirty="0">
                <a:hlinkClick r:id="rId11"/>
              </a:rPr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12"/>
              </a:rPr>
              <a:t>birthplace	</a:t>
            </a:r>
            <a:r>
              <a:rPr lang="en-US" dirty="0">
                <a:hlinkClick r:id="rId12"/>
              </a:rPr>
              <a:t>	</a:t>
            </a:r>
            <a:r>
              <a:rPr lang="en-US" dirty="0">
                <a:hlinkClick r:id="rId13"/>
              </a:rPr>
              <a:t>blanket	</a:t>
            </a: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smtClean="0">
                <a:hlinkClick r:id="rId14"/>
              </a:rPr>
              <a:t>bloodstained</a:t>
            </a:r>
            <a:r>
              <a:rPr lang="en-US" dirty="0">
                <a:hlinkClick r:id="rId14"/>
              </a:rPr>
              <a:t>	</a:t>
            </a:r>
          </a:p>
          <a:p>
            <a:r>
              <a:rPr lang="en-US" dirty="0" smtClean="0">
                <a:hlinkClick r:id="rId15"/>
              </a:rPr>
              <a:t>Barefaced	</a:t>
            </a:r>
            <a:r>
              <a:rPr lang="en-US" dirty="0">
                <a:hlinkClick r:id="rId15"/>
              </a:rPr>
              <a:t>	</a:t>
            </a:r>
            <a:r>
              <a:rPr lang="en-US" dirty="0">
                <a:hlinkClick r:id="rId16"/>
              </a:rPr>
              <a:t>blushing	</a:t>
            </a:r>
            <a:r>
              <a:rPr lang="en-US" dirty="0" smtClean="0"/>
              <a:t>	</a:t>
            </a:r>
            <a:r>
              <a:rPr lang="en-US" dirty="0" smtClean="0">
                <a:hlinkClick r:id="rId17"/>
              </a:rPr>
              <a:t>bet</a:t>
            </a:r>
            <a:r>
              <a:rPr lang="en-US" dirty="0">
                <a:hlinkClick r:id="rId17"/>
              </a:rPr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18"/>
              </a:rPr>
              <a:t>bump</a:t>
            </a:r>
            <a:r>
              <a:rPr lang="en-US" dirty="0">
                <a:hlinkClick r:id="rId18"/>
              </a:rPr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15"/>
              </a:rPr>
              <a:t>buzzer</a:t>
            </a:r>
            <a:r>
              <a:rPr lang="en-US" dirty="0">
                <a:hlinkClick r:id="rId15"/>
              </a:rPr>
              <a:t>	</a:t>
            </a:r>
          </a:p>
          <a:p>
            <a:r>
              <a:rPr lang="en-US" dirty="0">
                <a:hlinkClick r:id="rId19"/>
              </a:rPr>
              <a:t>caked	</a:t>
            </a:r>
            <a:r>
              <a:rPr lang="en-US" dirty="0" smtClean="0"/>
              <a:t>	</a:t>
            </a:r>
            <a:r>
              <a:rPr lang="en-US" dirty="0" smtClean="0">
                <a:hlinkClick r:id="rId20"/>
              </a:rPr>
              <a:t>cater</a:t>
            </a:r>
            <a:r>
              <a:rPr lang="en-US" dirty="0">
                <a:hlinkClick r:id="rId20"/>
              </a:rPr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21"/>
              </a:rPr>
              <a:t>champion </a:t>
            </a:r>
            <a:r>
              <a:rPr lang="en-US" dirty="0">
                <a:hlinkClick r:id="rId21"/>
              </a:rPr>
              <a:t>	</a:t>
            </a:r>
            <a:r>
              <a:rPr lang="en-US" dirty="0" smtClean="0">
                <a:solidFill>
                  <a:srgbClr val="9E8E5C"/>
                </a:solidFill>
              </a:rPr>
              <a:t>circumstantial</a:t>
            </a:r>
            <a:r>
              <a:rPr lang="en-US" dirty="0" smtClean="0"/>
              <a:t>     </a:t>
            </a:r>
            <a:r>
              <a:rPr lang="en-US" dirty="0" smtClean="0">
                <a:hlinkClick r:id="rId22"/>
              </a:rPr>
              <a:t>cold</a:t>
            </a:r>
            <a:r>
              <a:rPr lang="en-US" dirty="0">
                <a:hlinkClick r:id="rId22"/>
              </a:rPr>
              <a:t>-blooded	</a:t>
            </a:r>
          </a:p>
          <a:p>
            <a:r>
              <a:rPr lang="en-US" dirty="0">
                <a:hlinkClick r:id="rId23"/>
              </a:rPr>
              <a:t>compromise	</a:t>
            </a:r>
            <a:r>
              <a:rPr lang="en-US" dirty="0" smtClean="0">
                <a:hlinkClick r:id="rId24"/>
              </a:rPr>
              <a:t>courtship	</a:t>
            </a:r>
            <a:r>
              <a:rPr lang="en-US" dirty="0">
                <a:hlinkClick r:id="rId24"/>
              </a:rPr>
              <a:t>	</a:t>
            </a:r>
            <a:r>
              <a:rPr lang="en-US" dirty="0">
                <a:hlinkClick r:id="rId25"/>
              </a:rPr>
              <a:t>countless	</a:t>
            </a:r>
            <a:r>
              <a:rPr lang="en-US" dirty="0" smtClean="0"/>
              <a:t>	</a:t>
            </a:r>
            <a:r>
              <a:rPr lang="en-US" dirty="0" smtClean="0">
                <a:hlinkClick r:id="rId26"/>
              </a:rPr>
              <a:t>critic</a:t>
            </a:r>
            <a:r>
              <a:rPr lang="en-US" dirty="0">
                <a:hlinkClick r:id="rId26"/>
              </a:rPr>
              <a:t>	</a:t>
            </a:r>
            <a:r>
              <a:rPr lang="en-US" dirty="0" smtClean="0"/>
              <a:t>               </a:t>
            </a:r>
            <a:r>
              <a:rPr lang="en-US" dirty="0" smtClean="0">
                <a:hlinkClick r:id="rId27"/>
              </a:rPr>
              <a:t>dauntless</a:t>
            </a:r>
            <a:r>
              <a:rPr lang="en-US" dirty="0">
                <a:hlinkClick r:id="rId27"/>
              </a:rPr>
              <a:t>	</a:t>
            </a:r>
          </a:p>
          <a:p>
            <a:r>
              <a:rPr lang="en-US" dirty="0">
                <a:hlinkClick r:id="rId28"/>
              </a:rPr>
              <a:t>dawn	</a:t>
            </a:r>
            <a:r>
              <a:rPr lang="en-US" dirty="0" smtClean="0"/>
              <a:t>	</a:t>
            </a:r>
            <a:r>
              <a:rPr lang="en-US" dirty="0" smtClean="0">
                <a:hlinkClick r:id="rId29"/>
              </a:rPr>
              <a:t>deafening	</a:t>
            </a:r>
            <a:r>
              <a:rPr lang="en-US" dirty="0">
                <a:hlinkClick r:id="rId29"/>
              </a:rPr>
              <a:t>	</a:t>
            </a:r>
            <a:r>
              <a:rPr lang="en-US" dirty="0">
                <a:hlinkClick r:id="rId30"/>
              </a:rPr>
              <a:t>discontent	</a:t>
            </a:r>
            <a:r>
              <a:rPr lang="en-US" dirty="0">
                <a:hlinkClick r:id="rId28"/>
              </a:rPr>
              <a:t>dishearten	</a:t>
            </a:r>
            <a:r>
              <a:rPr lang="en-US" dirty="0">
                <a:hlinkClick r:id="rId31"/>
              </a:rPr>
              <a:t>drugged	</a:t>
            </a:r>
          </a:p>
          <a:p>
            <a:r>
              <a:rPr lang="en-US" dirty="0">
                <a:hlinkClick r:id="rId32"/>
              </a:rPr>
              <a:t>dwindle	</a:t>
            </a:r>
            <a:r>
              <a:rPr lang="en-US" dirty="0" smtClean="0"/>
              <a:t>	</a:t>
            </a:r>
            <a:r>
              <a:rPr lang="en-US" dirty="0" smtClean="0">
                <a:hlinkClick r:id="rId33"/>
              </a:rPr>
              <a:t>epileptic</a:t>
            </a:r>
            <a:r>
              <a:rPr lang="en-US" dirty="0">
                <a:hlinkClick r:id="rId33"/>
              </a:rPr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34"/>
              </a:rPr>
              <a:t>equivocal	</a:t>
            </a:r>
            <a:r>
              <a:rPr lang="en-US" dirty="0">
                <a:hlinkClick r:id="rId34"/>
              </a:rPr>
              <a:t>	</a:t>
            </a:r>
            <a:r>
              <a:rPr lang="en-US" dirty="0">
                <a:hlinkClick r:id="rId35"/>
              </a:rPr>
              <a:t>elbow	</a:t>
            </a:r>
            <a:r>
              <a:rPr lang="en-US" dirty="0" smtClean="0"/>
              <a:t>              </a:t>
            </a:r>
            <a:r>
              <a:rPr lang="en-US" dirty="0" smtClean="0">
                <a:hlinkClick r:id="rId36"/>
              </a:rPr>
              <a:t>excitement</a:t>
            </a:r>
            <a:r>
              <a:rPr lang="en-US" dirty="0">
                <a:hlinkClick r:id="rId36"/>
              </a:rPr>
              <a:t>	</a:t>
            </a:r>
          </a:p>
          <a:p>
            <a:r>
              <a:rPr lang="en-US" dirty="0">
                <a:hlinkClick r:id="rId37"/>
              </a:rPr>
              <a:t>exposure	</a:t>
            </a:r>
            <a:r>
              <a:rPr lang="en-US" dirty="0" smtClean="0"/>
              <a:t>	</a:t>
            </a:r>
            <a:r>
              <a:rPr lang="en-US" dirty="0" smtClean="0">
                <a:hlinkClick r:id="rId38"/>
              </a:rPr>
              <a:t>eyeball</a:t>
            </a:r>
            <a:r>
              <a:rPr lang="en-US" dirty="0">
                <a:hlinkClick r:id="rId38"/>
              </a:rPr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39"/>
              </a:rPr>
              <a:t>fashionable</a:t>
            </a:r>
            <a:r>
              <a:rPr lang="en-US" dirty="0">
                <a:hlinkClick r:id="rId39"/>
              </a:rPr>
              <a:t>	</a:t>
            </a:r>
            <a:r>
              <a:rPr lang="en-US" dirty="0">
                <a:hlinkClick r:id="rId40"/>
              </a:rPr>
              <a:t>fixture	</a:t>
            </a:r>
            <a:r>
              <a:rPr lang="en-US" dirty="0" smtClean="0"/>
              <a:t>               </a:t>
            </a:r>
            <a:r>
              <a:rPr lang="en-US" dirty="0" smtClean="0">
                <a:hlinkClick r:id="rId41"/>
              </a:rPr>
              <a:t>flawed</a:t>
            </a:r>
            <a:r>
              <a:rPr lang="en-US" dirty="0">
                <a:hlinkClick r:id="rId41"/>
              </a:rPr>
              <a:t>	</a:t>
            </a:r>
          </a:p>
          <a:p>
            <a:r>
              <a:rPr lang="en-US" dirty="0">
                <a:hlinkClick r:id="rId42"/>
              </a:rPr>
              <a:t>frugal	</a:t>
            </a:r>
            <a:r>
              <a:rPr lang="en-US" dirty="0" smtClean="0"/>
              <a:t>	</a:t>
            </a:r>
            <a:r>
              <a:rPr lang="en-US" dirty="0" smtClean="0">
                <a:hlinkClick r:id="rId43"/>
              </a:rPr>
              <a:t>generous</a:t>
            </a:r>
            <a:r>
              <a:rPr lang="en-US" dirty="0">
                <a:hlinkClick r:id="rId43"/>
              </a:rPr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44"/>
              </a:rPr>
              <a:t>gloomy</a:t>
            </a:r>
            <a:r>
              <a:rPr lang="en-US" dirty="0">
                <a:hlinkClick r:id="rId44"/>
              </a:rPr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45"/>
              </a:rPr>
              <a:t>gossip</a:t>
            </a:r>
            <a:r>
              <a:rPr lang="en-US" dirty="0">
                <a:hlinkClick r:id="rId45"/>
              </a:rPr>
              <a:t>	</a:t>
            </a:r>
            <a:r>
              <a:rPr lang="en-US" dirty="0" smtClean="0"/>
              <a:t>               </a:t>
            </a:r>
            <a:r>
              <a:rPr lang="en-US" dirty="0" smtClean="0">
                <a:hlinkClick r:id="rId46"/>
              </a:rPr>
              <a:t>green</a:t>
            </a:r>
            <a:r>
              <a:rPr lang="en-US" dirty="0">
                <a:hlinkClick r:id="rId46"/>
              </a:rPr>
              <a:t>-eyed	</a:t>
            </a:r>
          </a:p>
          <a:p>
            <a:r>
              <a:rPr lang="en-US" dirty="0">
                <a:hlinkClick r:id="rId25"/>
              </a:rPr>
              <a:t>gust	</a:t>
            </a:r>
            <a:r>
              <a:rPr lang="en-US" dirty="0" smtClean="0"/>
              <a:t>	</a:t>
            </a:r>
            <a:r>
              <a:rPr lang="en-US" dirty="0" smtClean="0">
                <a:hlinkClick r:id="rId47"/>
              </a:rPr>
              <a:t>hint</a:t>
            </a:r>
            <a:r>
              <a:rPr lang="en-US" dirty="0">
                <a:hlinkClick r:id="rId47"/>
              </a:rPr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48"/>
              </a:rPr>
              <a:t>hobnob</a:t>
            </a:r>
            <a:r>
              <a:rPr lang="en-US" dirty="0">
                <a:hlinkClick r:id="rId48"/>
              </a:rPr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45"/>
              </a:rPr>
              <a:t>hurried</a:t>
            </a:r>
            <a:r>
              <a:rPr lang="en-US" dirty="0">
                <a:hlinkClick r:id="rId45"/>
              </a:rPr>
              <a:t>	</a:t>
            </a:r>
            <a:r>
              <a:rPr lang="en-US" dirty="0" smtClean="0"/>
              <a:t>                </a:t>
            </a:r>
            <a:r>
              <a:rPr lang="en-US" dirty="0" smtClean="0">
                <a:hlinkClick r:id="rId49"/>
              </a:rPr>
              <a:t>impede</a:t>
            </a:r>
            <a:r>
              <a:rPr lang="en-US" dirty="0">
                <a:hlinkClick r:id="rId49"/>
              </a:rPr>
              <a:t>	</a:t>
            </a:r>
          </a:p>
          <a:p>
            <a:r>
              <a:rPr lang="en-US" dirty="0">
                <a:hlinkClick r:id="rId50"/>
              </a:rPr>
              <a:t>impartial	</a:t>
            </a:r>
            <a:r>
              <a:rPr lang="en-US" dirty="0" smtClean="0"/>
              <a:t>	</a:t>
            </a:r>
            <a:r>
              <a:rPr lang="en-US" dirty="0" smtClean="0">
                <a:hlinkClick r:id="rId51"/>
              </a:rPr>
              <a:t>invulnerable</a:t>
            </a:r>
            <a:r>
              <a:rPr lang="en-US" dirty="0">
                <a:hlinkClick r:id="rId51"/>
              </a:rPr>
              <a:t>	</a:t>
            </a:r>
            <a:r>
              <a:rPr lang="en-US" dirty="0">
                <a:hlinkClick r:id="rId6"/>
              </a:rPr>
              <a:t>jaded	</a:t>
            </a:r>
            <a:r>
              <a:rPr lang="en-US" dirty="0" smtClean="0"/>
              <a:t>	</a:t>
            </a:r>
            <a:r>
              <a:rPr lang="en-US" dirty="0" smtClean="0">
                <a:hlinkClick r:id="rId52"/>
              </a:rPr>
              <a:t>label</a:t>
            </a:r>
            <a:r>
              <a:rPr lang="en-US" dirty="0">
                <a:hlinkClick r:id="rId52"/>
              </a:rPr>
              <a:t>	</a:t>
            </a:r>
            <a:r>
              <a:rPr lang="en-US" dirty="0" smtClean="0"/>
              <a:t>                </a:t>
            </a:r>
            <a:r>
              <a:rPr lang="en-US" dirty="0" smtClean="0">
                <a:hlinkClick r:id="rId53"/>
              </a:rPr>
              <a:t>lackluster</a:t>
            </a:r>
            <a:r>
              <a:rPr lang="en-US" dirty="0">
                <a:hlinkClick r:id="rId53"/>
              </a:rPr>
              <a:t>	</a:t>
            </a:r>
          </a:p>
          <a:p>
            <a:r>
              <a:rPr lang="en-US" dirty="0">
                <a:hlinkClick r:id="rId54"/>
              </a:rPr>
              <a:t>laughable	</a:t>
            </a:r>
            <a:r>
              <a:rPr lang="en-US" dirty="0" smtClean="0"/>
              <a:t>	</a:t>
            </a:r>
            <a:r>
              <a:rPr lang="en-US" dirty="0" smtClean="0">
                <a:hlinkClick r:id="rId55"/>
              </a:rPr>
              <a:t>lonely</a:t>
            </a:r>
            <a:r>
              <a:rPr lang="en-US" dirty="0">
                <a:hlinkClick r:id="rId55"/>
              </a:rPr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56"/>
              </a:rPr>
              <a:t>lower</a:t>
            </a:r>
            <a:r>
              <a:rPr lang="en-US" dirty="0">
                <a:hlinkClick r:id="rId56"/>
              </a:rPr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57"/>
              </a:rPr>
              <a:t>luggage</a:t>
            </a:r>
            <a:r>
              <a:rPr lang="en-US" dirty="0">
                <a:hlinkClick r:id="rId57"/>
              </a:rPr>
              <a:t>	</a:t>
            </a:r>
            <a:r>
              <a:rPr lang="en-US" dirty="0" smtClean="0"/>
              <a:t>                </a:t>
            </a:r>
            <a:r>
              <a:rPr lang="en-US" dirty="0" smtClean="0">
                <a:hlinkClick r:id="rId58"/>
              </a:rPr>
              <a:t>lustrous</a:t>
            </a:r>
            <a:r>
              <a:rPr lang="en-US" dirty="0">
                <a:hlinkClick r:id="rId58"/>
              </a:rPr>
              <a:t>	</a:t>
            </a:r>
          </a:p>
          <a:p>
            <a:r>
              <a:rPr lang="en-US" dirty="0">
                <a:hlinkClick r:id="rId59"/>
              </a:rPr>
              <a:t>madcap	</a:t>
            </a:r>
            <a:r>
              <a:rPr lang="en-US" dirty="0" smtClean="0"/>
              <a:t>	</a:t>
            </a:r>
            <a:r>
              <a:rPr lang="en-US" dirty="0" smtClean="0">
                <a:hlinkClick r:id="rId60"/>
              </a:rPr>
              <a:t>majestic</a:t>
            </a:r>
            <a:r>
              <a:rPr lang="en-US" dirty="0">
                <a:hlinkClick r:id="rId60"/>
              </a:rPr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61"/>
              </a:rPr>
              <a:t>marketable</a:t>
            </a:r>
            <a:r>
              <a:rPr lang="en-US" dirty="0">
                <a:hlinkClick r:id="rId61"/>
              </a:rPr>
              <a:t>	</a:t>
            </a:r>
            <a:r>
              <a:rPr lang="en-US" dirty="0">
                <a:hlinkClick r:id="rId62"/>
              </a:rPr>
              <a:t>metamorphize	</a:t>
            </a:r>
            <a:r>
              <a:rPr lang="en-US" dirty="0">
                <a:hlinkClick r:id="rId38"/>
              </a:rPr>
              <a:t>mimic	</a:t>
            </a:r>
          </a:p>
          <a:p>
            <a:r>
              <a:rPr lang="en-US" dirty="0">
                <a:hlinkClick r:id="rId39"/>
              </a:rPr>
              <a:t>monumental	</a:t>
            </a:r>
            <a:r>
              <a:rPr lang="en-US" dirty="0" smtClean="0">
                <a:hlinkClick r:id="rId63"/>
              </a:rPr>
              <a:t>moonbeam</a:t>
            </a:r>
            <a:r>
              <a:rPr lang="en-US" dirty="0">
                <a:hlinkClick r:id="rId63"/>
              </a:rPr>
              <a:t>	</a:t>
            </a:r>
            <a:r>
              <a:rPr lang="en-US" dirty="0">
                <a:hlinkClick r:id="rId64"/>
              </a:rPr>
              <a:t>mountaineer	</a:t>
            </a:r>
            <a:r>
              <a:rPr lang="en-US" dirty="0" smtClean="0">
                <a:hlinkClick r:id="rId65"/>
              </a:rPr>
              <a:t>negotiate  </a:t>
            </a:r>
            <a:r>
              <a:rPr lang="en-US" dirty="0">
                <a:hlinkClick r:id="rId65"/>
              </a:rPr>
              <a:t>	</a:t>
            </a:r>
            <a:r>
              <a:rPr lang="en-US" dirty="0">
                <a:hlinkClick r:id="rId34"/>
              </a:rPr>
              <a:t>noiseless	</a:t>
            </a:r>
          </a:p>
          <a:p>
            <a:r>
              <a:rPr lang="en-US" dirty="0" smtClean="0">
                <a:hlinkClick r:id="rId2"/>
              </a:rPr>
              <a:t>Obscene	</a:t>
            </a:r>
            <a:r>
              <a:rPr lang="en-US" dirty="0">
                <a:hlinkClick r:id="rId2"/>
              </a:rPr>
              <a:t>	</a:t>
            </a:r>
            <a:r>
              <a:rPr lang="en-US" dirty="0">
                <a:hlinkClick r:id="rId66"/>
              </a:rPr>
              <a:t>obsequiously	</a:t>
            </a:r>
            <a:r>
              <a:rPr lang="en-US" dirty="0">
                <a:hlinkClick r:id="rId67"/>
              </a:rPr>
              <a:t>ode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9E8E5C"/>
                </a:solidFill>
                <a:hlinkClick r:id="rId68"/>
              </a:rPr>
              <a:t>olympian</a:t>
            </a:r>
            <a:r>
              <a:rPr lang="en-US" dirty="0">
                <a:hlinkClick r:id="rId68"/>
              </a:rPr>
              <a:t>	</a:t>
            </a:r>
            <a:r>
              <a:rPr lang="en-US" dirty="0" smtClean="0"/>
              <a:t>                </a:t>
            </a:r>
            <a:r>
              <a:rPr lang="en-US" dirty="0" smtClean="0">
                <a:hlinkClick r:id="rId69"/>
              </a:rPr>
              <a:t>outbreak</a:t>
            </a:r>
            <a:r>
              <a:rPr lang="en-US" dirty="0">
                <a:hlinkClick r:id="rId69"/>
              </a:rPr>
              <a:t>	</a:t>
            </a:r>
          </a:p>
          <a:p>
            <a:r>
              <a:rPr lang="en-US" dirty="0">
                <a:hlinkClick r:id="rId70"/>
              </a:rPr>
              <a:t>panders	</a:t>
            </a:r>
            <a:r>
              <a:rPr lang="en-US" dirty="0" smtClean="0"/>
              <a:t>	</a:t>
            </a:r>
            <a:r>
              <a:rPr lang="en-US" dirty="0" smtClean="0">
                <a:hlinkClick r:id="rId71"/>
              </a:rPr>
              <a:t>pedant</a:t>
            </a:r>
            <a:r>
              <a:rPr lang="en-US" dirty="0">
                <a:hlinkClick r:id="rId71"/>
              </a:rPr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72"/>
              </a:rPr>
              <a:t>premeditated</a:t>
            </a:r>
            <a:r>
              <a:rPr lang="en-US" dirty="0">
                <a:hlinkClick r:id="rId72"/>
              </a:rPr>
              <a:t>	</a:t>
            </a:r>
            <a:r>
              <a:rPr lang="en-US" dirty="0">
                <a:hlinkClick r:id="rId73"/>
              </a:rPr>
              <a:t>puking	</a:t>
            </a:r>
            <a:r>
              <a:rPr lang="en-US" dirty="0" smtClean="0"/>
              <a:t>                 </a:t>
            </a:r>
            <a:r>
              <a:rPr lang="en-US" dirty="0" smtClean="0">
                <a:hlinkClick r:id="rId74"/>
              </a:rPr>
              <a:t>radiance</a:t>
            </a:r>
            <a:r>
              <a:rPr lang="en-US" dirty="0">
                <a:hlinkClick r:id="rId74"/>
              </a:rPr>
              <a:t>	</a:t>
            </a:r>
          </a:p>
          <a:p>
            <a:r>
              <a:rPr lang="en-US" dirty="0">
                <a:hlinkClick r:id="rId75"/>
              </a:rPr>
              <a:t>rant	</a:t>
            </a:r>
            <a:r>
              <a:rPr lang="en-US" dirty="0" smtClean="0"/>
              <a:t>	</a:t>
            </a:r>
            <a:r>
              <a:rPr lang="en-US" dirty="0" smtClean="0">
                <a:hlinkClick r:id="rId76"/>
              </a:rPr>
              <a:t>remorseless</a:t>
            </a:r>
            <a:r>
              <a:rPr lang="en-US" dirty="0">
                <a:hlinkClick r:id="rId76"/>
              </a:rPr>
              <a:t>	</a:t>
            </a:r>
            <a:r>
              <a:rPr lang="en-US" dirty="0">
                <a:hlinkClick r:id="rId77"/>
              </a:rPr>
              <a:t>savagery	</a:t>
            </a:r>
            <a:r>
              <a:rPr lang="en-US" dirty="0" smtClean="0"/>
              <a:t>	</a:t>
            </a:r>
            <a:r>
              <a:rPr lang="en-US" dirty="0" smtClean="0">
                <a:hlinkClick r:id="rId78"/>
              </a:rPr>
              <a:t>scuffle</a:t>
            </a:r>
            <a:r>
              <a:rPr lang="en-US" dirty="0">
                <a:hlinkClick r:id="rId78"/>
              </a:rPr>
              <a:t>	</a:t>
            </a:r>
            <a:r>
              <a:rPr lang="en-US" dirty="0" smtClean="0"/>
              <a:t>                 </a:t>
            </a:r>
            <a:r>
              <a:rPr lang="en-US" dirty="0" smtClean="0">
                <a:hlinkClick r:id="rId79"/>
              </a:rPr>
              <a:t>secure</a:t>
            </a:r>
            <a:r>
              <a:rPr lang="en-US" dirty="0">
                <a:hlinkClick r:id="rId79"/>
              </a:rPr>
              <a:t>	</a:t>
            </a:r>
          </a:p>
          <a:p>
            <a:r>
              <a:rPr lang="en-US" dirty="0">
                <a:hlinkClick r:id="rId80"/>
              </a:rPr>
              <a:t>skim milk	</a:t>
            </a:r>
            <a:r>
              <a:rPr lang="en-US" dirty="0" smtClean="0"/>
              <a:t>	</a:t>
            </a:r>
            <a:r>
              <a:rPr lang="en-US" dirty="0" smtClean="0">
                <a:hlinkClick r:id="rId81"/>
              </a:rPr>
              <a:t>submerge	</a:t>
            </a:r>
            <a:r>
              <a:rPr lang="en-US" dirty="0">
                <a:hlinkClick r:id="rId81"/>
              </a:rPr>
              <a:t>	</a:t>
            </a:r>
            <a:r>
              <a:rPr lang="en-US" dirty="0">
                <a:hlinkClick r:id="rId82"/>
              </a:rPr>
              <a:t>summit	</a:t>
            </a:r>
            <a:r>
              <a:rPr lang="en-US" dirty="0" smtClean="0"/>
              <a:t>	</a:t>
            </a:r>
            <a:r>
              <a:rPr lang="en-US" dirty="0" smtClean="0">
                <a:hlinkClick r:id="rId63"/>
              </a:rPr>
              <a:t>swagger</a:t>
            </a:r>
            <a:r>
              <a:rPr lang="en-US" dirty="0">
                <a:hlinkClick r:id="rId63"/>
              </a:rPr>
              <a:t>	</a:t>
            </a:r>
            <a:r>
              <a:rPr lang="en-US" dirty="0" smtClean="0"/>
              <a:t>                 </a:t>
            </a:r>
            <a:r>
              <a:rPr lang="en-US" dirty="0" smtClean="0">
                <a:hlinkClick r:id="rId83"/>
              </a:rPr>
              <a:t>torture</a:t>
            </a:r>
            <a:r>
              <a:rPr lang="en-US" dirty="0">
                <a:hlinkClick r:id="rId83"/>
              </a:rPr>
              <a:t>	</a:t>
            </a:r>
          </a:p>
          <a:p>
            <a:r>
              <a:rPr lang="en-US" dirty="0">
                <a:hlinkClick r:id="rId84"/>
              </a:rPr>
              <a:t>tranquil	</a:t>
            </a:r>
            <a:r>
              <a:rPr lang="en-US" dirty="0" smtClean="0"/>
              <a:t>	</a:t>
            </a:r>
            <a:r>
              <a:rPr lang="en-US" dirty="0" smtClean="0">
                <a:hlinkClick r:id="rId85"/>
              </a:rPr>
              <a:t>undress</a:t>
            </a:r>
            <a:r>
              <a:rPr lang="en-US" dirty="0">
                <a:hlinkClick r:id="rId85"/>
              </a:rPr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86"/>
              </a:rPr>
              <a:t>unreal</a:t>
            </a:r>
            <a:r>
              <a:rPr lang="en-US" dirty="0">
                <a:hlinkClick r:id="rId86"/>
              </a:rPr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87"/>
              </a:rPr>
              <a:t>varied</a:t>
            </a:r>
            <a:r>
              <a:rPr lang="en-US" dirty="0">
                <a:hlinkClick r:id="rId87"/>
              </a:rPr>
              <a:t>	</a:t>
            </a:r>
            <a:r>
              <a:rPr lang="en-US" dirty="0" smtClean="0"/>
              <a:t>                 </a:t>
            </a:r>
            <a:r>
              <a:rPr lang="en-US" dirty="0" smtClean="0">
                <a:hlinkClick r:id="rId88"/>
              </a:rPr>
              <a:t>vaulting</a:t>
            </a:r>
            <a:r>
              <a:rPr lang="en-US" dirty="0">
                <a:hlinkClick r:id="rId88"/>
              </a:rPr>
              <a:t>	</a:t>
            </a:r>
          </a:p>
          <a:p>
            <a:r>
              <a:rPr lang="en-US" dirty="0">
                <a:hlinkClick r:id="rId89"/>
              </a:rPr>
              <a:t>worthless	</a:t>
            </a:r>
            <a:r>
              <a:rPr lang="en-US" dirty="0" smtClean="0"/>
              <a:t>	</a:t>
            </a:r>
            <a:r>
              <a:rPr lang="en-US" dirty="0" smtClean="0">
                <a:hlinkClick r:id="rId24"/>
              </a:rPr>
              <a:t>zany</a:t>
            </a:r>
            <a:r>
              <a:rPr lang="en-US" dirty="0">
                <a:hlinkClick r:id="rId24"/>
              </a:rPr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90"/>
              </a:rPr>
              <a:t>gnarled</a:t>
            </a:r>
            <a:r>
              <a:rPr lang="en-US" dirty="0">
                <a:hlinkClick r:id="rId90"/>
              </a:rPr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91"/>
              </a:rPr>
              <a:t>grovel</a:t>
            </a:r>
            <a:r>
              <a:rPr lang="en-US" dirty="0">
                <a:hlinkClick r:id="rId91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xmlns="" val="290417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Shakespeare was very particular in his word order. He may have been trying to</a:t>
            </a:r>
          </a:p>
          <a:p>
            <a:pPr lvl="1"/>
            <a:r>
              <a:rPr lang="en-US" dirty="0" smtClean="0"/>
              <a:t>Create a specific rhythm</a:t>
            </a:r>
          </a:p>
          <a:p>
            <a:pPr lvl="1"/>
            <a:r>
              <a:rPr lang="en-US" dirty="0" smtClean="0"/>
              <a:t>Emphasize a certain word</a:t>
            </a:r>
          </a:p>
          <a:p>
            <a:pPr lvl="1"/>
            <a:r>
              <a:rPr lang="en-US" dirty="0" smtClean="0"/>
              <a:t>Give a character a specific speech pattern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8890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20" y="181582"/>
            <a:ext cx="8890780" cy="868362"/>
          </a:xfrm>
        </p:spPr>
        <p:txBody>
          <a:bodyPr/>
          <a:lstStyle/>
          <a:p>
            <a:r>
              <a:rPr lang="en-US" sz="4000" dirty="0" smtClean="0"/>
              <a:t>What would a Shakespeare sentence look like?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786" y="1194620"/>
            <a:ext cx="7793924" cy="54544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Peace brings a glooming this brings morning with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/>
              <a:t>"A glooming peace this morning with it brings</a:t>
            </a:r>
            <a:r>
              <a:rPr lang="en-US" dirty="0" smtClean="0"/>
              <a:t>.”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Give an that did Egyptian handkerchief my to mother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/>
              <a:t>"That handkerchief did an Egyptian to my mother give."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Thou shape thy still invisible retain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/>
              <a:t>"Thy shape invisible retain thou still."</a:t>
            </a:r>
          </a:p>
        </p:txBody>
      </p:sp>
    </p:spTree>
    <p:extLst>
      <p:ext uri="{BB962C8B-B14F-4D97-AF65-F5344CB8AC3E}">
        <p14:creationId xmlns:p14="http://schemas.microsoft.com/office/powerpoint/2010/main" xmlns="" val="182039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512286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What do hip hop and Shakespeare share?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How does </a:t>
            </a:r>
            <a:r>
              <a:rPr lang="en-US" dirty="0" err="1" smtClean="0"/>
              <a:t>Akala</a:t>
            </a:r>
            <a:r>
              <a:rPr lang="en-US" dirty="0" smtClean="0"/>
              <a:t> vocalize the rhythm?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Is the Queen’s English of today the same as when Shakespeare spoke it?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 What percentage of Shakespeare’s audience couldn’t read or write?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What theory does </a:t>
            </a:r>
            <a:r>
              <a:rPr lang="en-US" dirty="0" err="1" smtClean="0"/>
              <a:t>Akala</a:t>
            </a:r>
            <a:r>
              <a:rPr lang="en-US" dirty="0" smtClean="0"/>
              <a:t> present that addresses the debate that Shakespeare didn’t write his own works? 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http://www.youtube.com/watch?v=DSbtkLA3GrY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218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Language Perspectives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109" y="1735138"/>
            <a:ext cx="4256904" cy="4056062"/>
          </a:xfrm>
        </p:spPr>
        <p:txBody>
          <a:bodyPr/>
          <a:lstStyle/>
          <a:p>
            <a:r>
              <a:rPr lang="en-US" dirty="0" smtClean="0"/>
              <a:t>Your task is create a modern day conversation that would be found in a cartoon of 4 panels. After you create this conversation, you have to translate it into a Shakespearean conversation.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06135" y="4259877"/>
            <a:ext cx="2009670" cy="15313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Panel 1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30553" y="3215001"/>
            <a:ext cx="1993593" cy="868051"/>
          </a:xfrm>
          <a:prstGeom prst="wedgeRound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Shakespeare</a:t>
            </a:r>
          </a:p>
          <a:p>
            <a:pPr algn="ctr"/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 rot="10800000">
            <a:off x="715956" y="5835790"/>
            <a:ext cx="1366576" cy="755526"/>
          </a:xfrm>
          <a:prstGeom prst="wedgeEllipseCallout">
            <a:avLst>
              <a:gd name="adj1" fmla="val -26703"/>
              <a:gd name="adj2" fmla="val 7121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697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79</TotalTime>
  <Words>349</Words>
  <Application>Microsoft Macintosh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Inkwell</vt:lpstr>
      <vt:lpstr>How do you feel about reading Shakespeare?</vt:lpstr>
      <vt:lpstr>Shakespeare’s Language</vt:lpstr>
      <vt:lpstr>The funny verb endings…</vt:lpstr>
      <vt:lpstr>Word inventor</vt:lpstr>
      <vt:lpstr>Slide 5</vt:lpstr>
      <vt:lpstr>Word Order</vt:lpstr>
      <vt:lpstr>What would a Shakespeare sentence look like?</vt:lpstr>
      <vt:lpstr>Questions to answer</vt:lpstr>
      <vt:lpstr>Two Language Perspectives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feel about reading Shakespeare?</dc:title>
  <dc:creator>Sherrell Rhodes</dc:creator>
  <cp:lastModifiedBy>pete</cp:lastModifiedBy>
  <cp:revision>9</cp:revision>
  <dcterms:created xsi:type="dcterms:W3CDTF">2013-04-21T23:53:20Z</dcterms:created>
  <dcterms:modified xsi:type="dcterms:W3CDTF">2013-10-25T15:01:05Z</dcterms:modified>
</cp:coreProperties>
</file>